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7" r:id="rId3"/>
    <p:sldId id="259" r:id="rId4"/>
    <p:sldId id="261" r:id="rId5"/>
    <p:sldId id="295" r:id="rId6"/>
    <p:sldId id="296" r:id="rId7"/>
    <p:sldId id="267" r:id="rId8"/>
    <p:sldId id="297" r:id="rId9"/>
    <p:sldId id="271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258" r:id="rId20"/>
  </p:sldIdLst>
  <p:sldSz cx="9144000" cy="5143500" type="screen16x9"/>
  <p:notesSz cx="6858000" cy="9144000"/>
  <p:embeddedFontLst>
    <p:embeddedFont>
      <p:font typeface="UTM Bell" panose="02040603050506020204" pitchFamily="18" charset="0"/>
      <p:regular r:id="rId22"/>
    </p:embeddedFont>
    <p:embeddedFont>
      <p:font typeface="Catamaran Thin" panose="020B0604020202020204" charset="0"/>
      <p:regular r:id="rId23"/>
      <p:bold r:id="rId24"/>
    </p:embeddedFont>
    <p:embeddedFont>
      <p:font typeface="Catamaran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UTM Helve" panose="02040603050506020204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5DCF"/>
    <a:srgbClr val="DCD4F1"/>
    <a:srgbClr val="E5D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87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579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713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037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29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61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85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29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75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38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407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14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413340" y="1777897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smtClean="0">
                <a:latin typeface="UTM Bell" panose="02040603050506020204" pitchFamily="18" charset="0"/>
              </a:rPr>
              <a:t>APP ĐẶT VÉ XEM PHIM</a:t>
            </a:r>
            <a:endParaRPr sz="4600">
              <a:latin typeface="UTM Bell" panose="02040603050506020204" pitchFamily="18" charset="0"/>
            </a:endParaRPr>
          </a:p>
        </p:txBody>
      </p:sp>
      <p:pic>
        <p:nvPicPr>
          <p:cNvPr id="9" name="Google Shape;198;p1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60" y="231766"/>
            <a:ext cx="3773376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Google Shape;199;p12"/>
          <p:cNvSpPr txBox="1">
            <a:spLocks/>
          </p:cNvSpPr>
          <p:nvPr/>
        </p:nvSpPr>
        <p:spPr>
          <a:xfrm>
            <a:off x="413340" y="3497580"/>
            <a:ext cx="4955100" cy="10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smtClean="0">
                <a:latin typeface="UTM Helve" panose="02040603050506020204" pitchFamily="18" charset="0"/>
              </a:rPr>
              <a:t>Lớp: Flutter 10</a:t>
            </a:r>
          </a:p>
          <a:p>
            <a:pPr>
              <a:lnSpc>
                <a:spcPct val="100000"/>
              </a:lnSpc>
            </a:pPr>
            <a:r>
              <a:rPr lang="en-US" sz="2400" smtClean="0">
                <a:latin typeface="UTM Helve" panose="02040603050506020204" pitchFamily="18" charset="0"/>
              </a:rPr>
              <a:t>Học viên: </a:t>
            </a:r>
            <a:r>
              <a:rPr lang="en-US" sz="2400">
                <a:latin typeface="UTM Helve" panose="02040603050506020204" pitchFamily="18" charset="0"/>
              </a:rPr>
              <a:t>Lê Ngọc </a:t>
            </a:r>
            <a:r>
              <a:rPr lang="en-US" sz="2400" smtClean="0">
                <a:latin typeface="UTM Helve" panose="02040603050506020204" pitchFamily="18" charset="0"/>
              </a:rPr>
              <a:t>Huy</a:t>
            </a:r>
          </a:p>
          <a:p>
            <a:pPr>
              <a:lnSpc>
                <a:spcPct val="100000"/>
              </a:lnSpc>
            </a:pPr>
            <a:r>
              <a:rPr lang="en-US" sz="2400" smtClean="0">
                <a:latin typeface="UTM Helve" panose="02040603050506020204" pitchFamily="18" charset="0"/>
              </a:rPr>
              <a:t>Giảng viên:Quang Huy</a:t>
            </a:r>
            <a:endParaRPr lang="en-US" sz="2400">
              <a:latin typeface="UTM Helve" panose="02040603050506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E2BC8-A8E2-44F5-9A2B-F4067AAB2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7" y="-108824"/>
            <a:ext cx="1923496" cy="1081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434340" y="114860"/>
            <a:ext cx="8275320" cy="5723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smtClean="0">
                <a:solidFill>
                  <a:srgbClr val="725DCF"/>
                </a:solidFill>
                <a:latin typeface="UTM Helve" panose="02040603050506020204" pitchFamily="18" charset="0"/>
              </a:rPr>
              <a:t>Thông tin phim, tìm kiếm, trailer</a:t>
            </a:r>
            <a:endParaRPr lang="en-US" sz="3000" b="1">
              <a:solidFill>
                <a:srgbClr val="725DCF"/>
              </a:solidFill>
              <a:latin typeface="UTM Helve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50" y="831949"/>
            <a:ext cx="1964100" cy="4143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09" y="831949"/>
            <a:ext cx="1964100" cy="4143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1" y="831949"/>
            <a:ext cx="1964100" cy="414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434340" y="114860"/>
            <a:ext cx="8275320" cy="5723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smtClean="0">
                <a:solidFill>
                  <a:srgbClr val="725DCF"/>
                </a:solidFill>
                <a:latin typeface="UTM Helve" panose="02040603050506020204" pitchFamily="18" charset="0"/>
              </a:rPr>
              <a:t>Chọn ghế, đặt chỗ và thanh toán</a:t>
            </a:r>
            <a:endParaRPr lang="en-US" sz="3000" b="1">
              <a:solidFill>
                <a:srgbClr val="725DCF"/>
              </a:solidFill>
              <a:latin typeface="UTM Helve" panose="0204060305050602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60" y="801469"/>
            <a:ext cx="1964100" cy="4143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40" y="801469"/>
            <a:ext cx="1964100" cy="414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434340" y="114860"/>
            <a:ext cx="8275320" cy="5723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smtClean="0">
                <a:solidFill>
                  <a:srgbClr val="725DCF"/>
                </a:solidFill>
                <a:latin typeface="UTM Helve" panose="02040603050506020204" pitchFamily="18" charset="0"/>
              </a:rPr>
              <a:t>Xem lịch sử vé và cài đặt giao diện</a:t>
            </a:r>
            <a:endParaRPr lang="en-US" sz="3000" b="1">
              <a:solidFill>
                <a:srgbClr val="725DCF"/>
              </a:solidFill>
              <a:latin typeface="UTM Helve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15" y="801469"/>
            <a:ext cx="1964100" cy="4143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85" y="801469"/>
            <a:ext cx="1964100" cy="414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7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434340" y="114860"/>
            <a:ext cx="8275320" cy="5723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smtClean="0">
                <a:solidFill>
                  <a:srgbClr val="725DCF"/>
                </a:solidFill>
                <a:latin typeface="UTM Helve" panose="02040603050506020204" pitchFamily="18" charset="0"/>
              </a:rPr>
              <a:t>Báo cáo doanh thu của người quản trị</a:t>
            </a:r>
            <a:endParaRPr lang="en-US" sz="3000" b="1">
              <a:solidFill>
                <a:srgbClr val="725DCF"/>
              </a:solidFill>
              <a:latin typeface="UTM Helve" panose="02040603050506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44" y="771525"/>
            <a:ext cx="1994999" cy="42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9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236570" y="2732534"/>
            <a:ext cx="6008270" cy="11389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>
              <a:lnSpc>
                <a:spcPct val="115000"/>
              </a:lnSpc>
              <a:buSzPts val="2400"/>
            </a:pPr>
            <a:r>
              <a:rPr lang="en-US" sz="3000" smtClean="0">
                <a:latin typeface="UTM Helve" panose="02040603050506020204" pitchFamily="18" charset="0"/>
              </a:rPr>
              <a:t>CÔNG NGHỆ SỬ DỤNG</a:t>
            </a:r>
            <a:endParaRPr lang="en" sz="3000">
              <a:latin typeface="UTM Helve" panose="02040603050506020204" pitchFamily="18" charset="0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smtClean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526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02900" y="411690"/>
            <a:ext cx="6010500" cy="10918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600" smtClean="0">
                <a:latin typeface="UTM Helve" panose="02040603050506020204" pitchFamily="18" charset="0"/>
              </a:rPr>
              <a:t>Công nghệ</a:t>
            </a:r>
            <a:endParaRPr sz="2600">
              <a:latin typeface="UTM Helve" panose="02040603050506020204" pitchFamily="18" charset="0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02900" y="1240038"/>
            <a:ext cx="7816260" cy="36857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>
                <a:latin typeface="+mn-lt"/>
              </a:rPr>
              <a:t>Mô hình MVVM (Model-View-ViewModel)</a:t>
            </a:r>
          </a:p>
          <a:p>
            <a:r>
              <a:rPr lang="en-US" sz="1800">
                <a:latin typeface="+mn-lt"/>
              </a:rPr>
              <a:t>Giao diện: Flutter 3.19.5 </a:t>
            </a:r>
            <a:r>
              <a:rPr lang="en-US" sz="1800">
                <a:latin typeface="+mn-lt"/>
              </a:rPr>
              <a:t>(</a:t>
            </a:r>
            <a:r>
              <a:rPr lang="en-US" sz="1800">
                <a:latin typeface="+mn-lt"/>
              </a:rPr>
              <a:t>Dart 3.3.3)</a:t>
            </a:r>
          </a:p>
          <a:p>
            <a:pPr lvl="0"/>
            <a:r>
              <a:rPr lang="en-US" sz="1800" smtClean="0">
                <a:latin typeface="+mn-lt"/>
              </a:rPr>
              <a:t>API: </a:t>
            </a:r>
            <a:r>
              <a:rPr lang="en-US" sz="1800">
                <a:latin typeface="+mn-lt"/>
              </a:rPr>
              <a:t>Firebase </a:t>
            </a:r>
            <a:r>
              <a:rPr lang="en-US" sz="1800" smtClean="0">
                <a:latin typeface="+mn-lt"/>
              </a:rPr>
              <a:t>Authentication, Firebase </a:t>
            </a:r>
            <a:r>
              <a:rPr lang="en-US" sz="1800">
                <a:latin typeface="+mn-lt"/>
              </a:rPr>
              <a:t>Service API</a:t>
            </a:r>
          </a:p>
          <a:p>
            <a:pPr lvl="0"/>
            <a:r>
              <a:rPr lang="en-US" sz="1800" smtClean="0">
                <a:latin typeface="+mn-lt"/>
              </a:rPr>
              <a:t>Cơ sở dữ liệu: Firestore</a:t>
            </a:r>
          </a:p>
          <a:p>
            <a:pPr lvl="0"/>
            <a:r>
              <a:rPr lang="en-US" sz="1800" smtClean="0">
                <a:latin typeface="+mn-lt"/>
              </a:rPr>
              <a:t>Lưu trữ hình ảnh: Firebase Storage</a:t>
            </a:r>
          </a:p>
          <a:p>
            <a:pPr lvl="0"/>
            <a:r>
              <a:rPr lang="en-US" sz="1800" smtClean="0">
                <a:latin typeface="+mn-lt"/>
              </a:rPr>
              <a:t>Thư viện:</a:t>
            </a:r>
          </a:p>
          <a:p>
            <a:pPr lvl="1"/>
            <a:r>
              <a:rPr lang="en-US" sz="1800">
                <a:latin typeface="+mn-lt"/>
              </a:rPr>
              <a:t>pie_chart</a:t>
            </a:r>
            <a:r>
              <a:rPr lang="en-US" sz="1800">
                <a:latin typeface="+mn-lt"/>
              </a:rPr>
              <a:t>, </a:t>
            </a:r>
            <a:r>
              <a:rPr lang="en-US" sz="1800" smtClean="0">
                <a:latin typeface="+mn-lt"/>
              </a:rPr>
              <a:t>fl_chart vẽ biểu đồ</a:t>
            </a:r>
          </a:p>
          <a:p>
            <a:pPr lvl="1"/>
            <a:r>
              <a:rPr lang="en-US" sz="1800" smtClean="0">
                <a:latin typeface="+mn-lt"/>
              </a:rPr>
              <a:t>youtube_player_flutter: chiếu trailer từ youtube</a:t>
            </a:r>
          </a:p>
          <a:p>
            <a:pPr lvl="1"/>
            <a:r>
              <a:rPr lang="en-US" sz="1800" smtClean="0">
                <a:latin typeface="+mn-lt"/>
              </a:rPr>
              <a:t>qr_flutter: Tạo QR cho vé xem phim</a:t>
            </a:r>
          </a:p>
          <a:p>
            <a:pPr lvl="1"/>
            <a:r>
              <a:rPr lang="en-US" sz="1800" smtClean="0">
                <a:latin typeface="+mn-lt"/>
              </a:rPr>
              <a:t>Intl: định dạng ngôn ngữ, thời gian,…</a:t>
            </a:r>
            <a:endParaRPr lang="en-US" sz="1800">
              <a:latin typeface="+mn-lt"/>
            </a:endParaRPr>
          </a:p>
          <a:p>
            <a:pPr lvl="0"/>
            <a:endParaRPr lang="en-US" sz="180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16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236570" y="2732534"/>
            <a:ext cx="6008270" cy="11389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>
              <a:lnSpc>
                <a:spcPct val="115000"/>
              </a:lnSpc>
              <a:buSzPts val="2400"/>
            </a:pPr>
            <a:r>
              <a:rPr lang="en-US" sz="3000" smtClean="0">
                <a:latin typeface="UTM Helve" panose="02040603050506020204" pitchFamily="18" charset="0"/>
              </a:rPr>
              <a:t>TÍNH NĂNG PHÁT TRIỂN TRONG TƯƠNG LAI</a:t>
            </a:r>
            <a:endParaRPr lang="en" sz="3000">
              <a:latin typeface="UTM Helve" panose="02040603050506020204" pitchFamily="18" charset="0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smtClean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5440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02900" y="411690"/>
            <a:ext cx="6010500" cy="10918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600" smtClean="0">
                <a:latin typeface="UTM Helve" panose="02040603050506020204" pitchFamily="18" charset="0"/>
              </a:rPr>
              <a:t>Tính năng phát triển trong tương lai</a:t>
            </a:r>
            <a:endParaRPr sz="2600">
              <a:latin typeface="UTM Helve" panose="02040603050506020204" pitchFamily="18" charset="0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02900" y="1446946"/>
            <a:ext cx="7816260" cy="24843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smtClean="0">
                <a:latin typeface="+mn-lt"/>
              </a:rPr>
              <a:t>Tính năng cho người quản trị</a:t>
            </a:r>
          </a:p>
          <a:p>
            <a:pPr lvl="1"/>
            <a:r>
              <a:rPr lang="en-US" sz="1800" smtClean="0">
                <a:latin typeface="+mn-lt"/>
              </a:rPr>
              <a:t>Tính năng quản trị thêm mới hoặc sửa thông tin phim</a:t>
            </a:r>
          </a:p>
          <a:p>
            <a:pPr lvl="1"/>
            <a:r>
              <a:rPr lang="en-US" sz="1800" smtClean="0">
                <a:latin typeface="+mn-lt"/>
              </a:rPr>
              <a:t>Tính năng quản trị số lượng ghế theo từng rạp, từng thời gian</a:t>
            </a:r>
          </a:p>
          <a:p>
            <a:r>
              <a:rPr lang="en-US" sz="1800" smtClean="0">
                <a:latin typeface="+mn-lt"/>
              </a:rPr>
              <a:t>Tính năng cho người dùng</a:t>
            </a:r>
          </a:p>
          <a:p>
            <a:pPr lvl="1"/>
            <a:r>
              <a:rPr lang="en-US" sz="1800" smtClean="0">
                <a:latin typeface="+mn-lt"/>
              </a:rPr>
              <a:t>Tính năng đặt thêm combo bắp nước</a:t>
            </a:r>
          </a:p>
          <a:p>
            <a:pPr lvl="1"/>
            <a:r>
              <a:rPr lang="en-US" sz="1800" smtClean="0">
                <a:latin typeface="+mn-lt"/>
              </a:rPr>
              <a:t>Tính năng tích điểm và thưởng khuyến mãi</a:t>
            </a:r>
            <a:endParaRPr 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86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236570" y="2732534"/>
            <a:ext cx="6008270" cy="11389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>
              <a:lnSpc>
                <a:spcPct val="115000"/>
              </a:lnSpc>
              <a:buSzPts val="2400"/>
            </a:pPr>
            <a:r>
              <a:rPr lang="en-US" sz="3000" smtClean="0">
                <a:latin typeface="UTM Helve" panose="02040603050506020204" pitchFamily="18" charset="0"/>
              </a:rPr>
              <a:t>DEMO VÀ KẾT LUẬN</a:t>
            </a:r>
            <a:endParaRPr lang="en" sz="3000">
              <a:latin typeface="UTM Helve" panose="02040603050506020204" pitchFamily="18" charset="0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smtClean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4038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ctrTitle" idx="4294967295"/>
          </p:nvPr>
        </p:nvSpPr>
        <p:spPr>
          <a:xfrm>
            <a:off x="3381175" y="944993"/>
            <a:ext cx="5648109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smtClean="0">
                <a:latin typeface="UTM Helve" panose="02040603050506020204" pitchFamily="18" charset="0"/>
              </a:rPr>
              <a:t>Thank you</a:t>
            </a:r>
            <a:endParaRPr sz="6000">
              <a:latin typeface="UTM Helve" panose="02040603050506020204" pitchFamily="18" charset="0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4294967295"/>
          </p:nvPr>
        </p:nvSpPr>
        <p:spPr>
          <a:xfrm>
            <a:off x="3381175" y="2104794"/>
            <a:ext cx="4422300" cy="8977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>
                <a:latin typeface="+mj-lt"/>
              </a:rPr>
              <a:t>Lê Ngọc Huy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>
                <a:latin typeface="+mj-lt"/>
              </a:rPr>
              <a:t>Flutter 10</a:t>
            </a:r>
            <a:endParaRPr b="1">
              <a:latin typeface="+mj-lt"/>
            </a:endParaRPr>
          </a:p>
        </p:txBody>
      </p:sp>
      <p:sp>
        <p:nvSpPr>
          <p:cNvPr id="220" name="Google Shape;220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Google Shape;221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1" r="1"/>
          <a:stretch/>
        </p:blipFill>
        <p:spPr>
          <a:xfrm>
            <a:off x="1160854" y="324020"/>
            <a:ext cx="1923540" cy="2204416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UTM Bell" panose="02040603050506020204" pitchFamily="18" charset="0"/>
              </a:rPr>
              <a:t>NỘI DUNG</a:t>
            </a:r>
            <a:endParaRPr>
              <a:latin typeface="UTM Bell" panose="02040603050506020204" pitchFamily="18" charset="0"/>
            </a:endParaRPr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" name="Google Shape;513;p3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⬢"/>
            </a:pPr>
            <a:r>
              <a:rPr lang="en" sz="2400" smtClean="0">
                <a:latin typeface="+mj-lt"/>
              </a:rPr>
              <a:t>Giới thiệu tổng quan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⬢"/>
            </a:pPr>
            <a:r>
              <a:rPr lang="en" sz="2400" smtClean="0">
                <a:latin typeface="+mj-lt"/>
              </a:rPr>
              <a:t>Các tính năng chính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⬢"/>
            </a:pPr>
            <a:r>
              <a:rPr lang="en" sz="2400" smtClean="0">
                <a:latin typeface="+mj-lt"/>
              </a:rPr>
              <a:t>Giao diện người dùng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⬢"/>
            </a:pPr>
            <a:r>
              <a:rPr lang="en" sz="2400" smtClean="0">
                <a:latin typeface="+mj-lt"/>
              </a:rPr>
              <a:t>Công nghệ sử dụng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⬢"/>
            </a:pPr>
            <a:r>
              <a:rPr lang="en" sz="2400" smtClean="0">
                <a:latin typeface="+mj-lt"/>
              </a:rPr>
              <a:t>Tính năng phát triển trong tương lai</a:t>
            </a:r>
            <a:endParaRPr lang="en" sz="2400" smtClean="0">
              <a:latin typeface="+mj-l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⬢"/>
            </a:pPr>
            <a:r>
              <a:rPr lang="en" sz="2400" smtClean="0">
                <a:latin typeface="+mj-lt"/>
              </a:rPr>
              <a:t>Demo và kết luận</a:t>
            </a:r>
            <a:endParaRPr sz="240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236570" y="2732534"/>
            <a:ext cx="6008270" cy="11389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>
              <a:lnSpc>
                <a:spcPct val="115000"/>
              </a:lnSpc>
              <a:buSzPts val="2400"/>
            </a:pPr>
            <a:r>
              <a:rPr lang="en" sz="3000" smtClean="0">
                <a:latin typeface="UTM Helve" panose="02040603050506020204" pitchFamily="18" charset="0"/>
              </a:rPr>
              <a:t>GIỚI THIỆU TỔNG QUAN</a:t>
            </a:r>
            <a:endParaRPr lang="en" sz="3000">
              <a:latin typeface="UTM Helve" panose="02040603050506020204" pitchFamily="18" charset="0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02900" y="411690"/>
            <a:ext cx="6589440" cy="10918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600">
                <a:latin typeface="UTM Helve" panose="02040603050506020204" pitchFamily="18" charset="0"/>
              </a:rPr>
              <a:t>Giới thiệu Tổng </a:t>
            </a:r>
            <a:r>
              <a:rPr lang="en-US" sz="2600" smtClean="0">
                <a:latin typeface="UTM Helve" panose="02040603050506020204" pitchFamily="18" charset="0"/>
              </a:rPr>
              <a:t>quan</a:t>
            </a:r>
            <a:br>
              <a:rPr lang="en-US" sz="2600" smtClean="0">
                <a:latin typeface="UTM Helve" panose="02040603050506020204" pitchFamily="18" charset="0"/>
              </a:rPr>
            </a:br>
            <a:r>
              <a:rPr lang="en-US" sz="2600" smtClean="0">
                <a:latin typeface="UTM Helve" panose="02040603050506020204" pitchFamily="18" charset="0"/>
              </a:rPr>
              <a:t>Ứng </a:t>
            </a:r>
            <a:r>
              <a:rPr lang="en-US" sz="2600">
                <a:latin typeface="UTM Helve" panose="02040603050506020204" pitchFamily="18" charset="0"/>
              </a:rPr>
              <a:t>dụng Đặt Vé Xem Phim Trực Tuyến</a:t>
            </a:r>
            <a:endParaRPr sz="2600">
              <a:latin typeface="UTM Helve" panose="02040603050506020204" pitchFamily="18" charset="0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02900" y="1406900"/>
            <a:ext cx="7816260" cy="18011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 smtClean="0">
                <a:latin typeface="+mn-lt"/>
              </a:rPr>
              <a:t>Mục tiêu:</a:t>
            </a:r>
          </a:p>
          <a:p>
            <a:pPr lvl="1"/>
            <a:r>
              <a:rPr lang="vi-VN" sz="1800">
                <a:latin typeface="+mn-lt"/>
              </a:rPr>
              <a:t>Cung cấp dịch vụ đặt vé phim trực tuyến tiện </a:t>
            </a:r>
            <a:r>
              <a:rPr lang="vi-VN" sz="1800" smtClean="0">
                <a:latin typeface="+mn-lt"/>
              </a:rPr>
              <a:t>lợi</a:t>
            </a:r>
            <a:endParaRPr lang="en-US" sz="1800" smtClean="0">
              <a:latin typeface="+mn-lt"/>
            </a:endParaRPr>
          </a:p>
          <a:p>
            <a:pPr lvl="1"/>
            <a:r>
              <a:rPr lang="en-US" sz="1800">
                <a:latin typeface="+mn-lt"/>
              </a:rPr>
              <a:t>Tiết kiệm thời gian, tránh xếp hàng tại </a:t>
            </a:r>
            <a:r>
              <a:rPr lang="en-US" sz="1800" smtClean="0">
                <a:latin typeface="+mn-lt"/>
              </a:rPr>
              <a:t>rạp</a:t>
            </a:r>
            <a:endParaRPr lang="en-US" sz="1800">
              <a:latin typeface="+mn-lt"/>
            </a:endParaRPr>
          </a:p>
          <a:p>
            <a:pPr lvl="1"/>
            <a:r>
              <a:rPr lang="vi-VN" sz="1800" smtClean="0">
                <a:latin typeface="+mn-lt"/>
              </a:rPr>
              <a:t>Cải thiện trải nghiệm người dùng với giao diện dễ sử dụng</a:t>
            </a:r>
            <a:endParaRPr lang="en-US" sz="1800" smtClean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2900" y="3208020"/>
            <a:ext cx="7816260" cy="1598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30200">
              <a:lnSpc>
                <a:spcPct val="115000"/>
              </a:lnSpc>
              <a:buClr>
                <a:schemeClr val="accent5"/>
              </a:buClr>
              <a:buSzPts val="1600"/>
              <a:buFont typeface="Catamaran Thin"/>
              <a:buChar char="⬢"/>
            </a:pPr>
            <a:r>
              <a:rPr lang="en-US" sz="180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Đối tượng sử dụng:</a:t>
            </a:r>
          </a:p>
          <a:p>
            <a:pPr marL="914400" lvl="1" indent="-33020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1600"/>
              <a:buFont typeface="Catamaran Thin"/>
              <a:buChar char="⬡"/>
            </a:pPr>
            <a:r>
              <a:rPr lang="vi-VN" sz="180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Người yêu thích </a:t>
            </a:r>
            <a:r>
              <a:rPr lang="en-US" sz="180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phim chiếu rạp</a:t>
            </a:r>
          </a:p>
          <a:p>
            <a:pPr marL="914400" lvl="1" indent="-33020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1600"/>
              <a:buFont typeface="Catamaran Thin"/>
              <a:buChar char="⬡"/>
            </a:pPr>
            <a:r>
              <a:rPr lang="vi-VN" sz="180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Khách hàng bận rộn, muốn đặt vé trước</a:t>
            </a:r>
            <a:endParaRPr lang="en-US" sz="1800">
              <a:solidFill>
                <a:schemeClr val="dk1"/>
              </a:solidFill>
              <a:latin typeface="+mn-lt"/>
              <a:ea typeface="Catamaran Thin"/>
              <a:cs typeface="Catamaran Thin"/>
              <a:sym typeface="Catamaran Thin"/>
            </a:endParaRPr>
          </a:p>
          <a:p>
            <a:pPr marL="914400" lvl="1" indent="-33020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1600"/>
              <a:buFont typeface="Catamaran Thin"/>
              <a:buChar char="⬡"/>
            </a:pPr>
            <a:r>
              <a:rPr lang="en-US" sz="180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Các công ty, tổ chức đặt vé cho sự kiện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02900" y="411690"/>
            <a:ext cx="6010500" cy="10918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600" smtClean="0">
                <a:latin typeface="UTM Helve" panose="02040603050506020204" pitchFamily="18" charset="0"/>
              </a:rPr>
              <a:t>Vấn đề và giải pháp</a:t>
            </a:r>
            <a:endParaRPr sz="2600">
              <a:latin typeface="UTM Helve" panose="02040603050506020204" pitchFamily="18" charset="0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02900" y="1240039"/>
            <a:ext cx="7816260" cy="18011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800">
                <a:latin typeface="+mn-lt"/>
              </a:rPr>
              <a:t>Vấn </a:t>
            </a:r>
            <a:r>
              <a:rPr lang="en-US" sz="1800" smtClean="0">
                <a:latin typeface="+mn-lt"/>
              </a:rPr>
              <a:t>đề:</a:t>
            </a:r>
            <a:endParaRPr lang="en-US" sz="1800">
              <a:latin typeface="+mn-lt"/>
            </a:endParaRPr>
          </a:p>
          <a:p>
            <a:pPr lvl="1"/>
            <a:r>
              <a:rPr lang="vi-VN" sz="1800">
                <a:latin typeface="+mn-lt"/>
              </a:rPr>
              <a:t>Khó khăn khi phải xếp hàng mua vé tại </a:t>
            </a:r>
            <a:r>
              <a:rPr lang="vi-VN" sz="1800" smtClean="0">
                <a:latin typeface="+mn-lt"/>
              </a:rPr>
              <a:t>rạp</a:t>
            </a:r>
            <a:endParaRPr lang="en-US" sz="1800" smtClean="0">
              <a:latin typeface="+mn-lt"/>
            </a:endParaRPr>
          </a:p>
          <a:p>
            <a:pPr lvl="1"/>
            <a:r>
              <a:rPr lang="en-US" sz="1800">
                <a:latin typeface="+mn-lt"/>
              </a:rPr>
              <a:t>Thiếu thông tin chi tiết về phim, lịch chiếu và ghế </a:t>
            </a:r>
            <a:r>
              <a:rPr lang="en-US" sz="1800" smtClean="0">
                <a:latin typeface="+mn-lt"/>
              </a:rPr>
              <a:t>trống</a:t>
            </a:r>
          </a:p>
          <a:p>
            <a:pPr lvl="1"/>
            <a:r>
              <a:rPr lang="vi-VN" sz="1800">
                <a:latin typeface="+mn-lt"/>
              </a:rPr>
              <a:t>Quá trình thanh toán không thuận tiện</a:t>
            </a:r>
            <a:endParaRPr lang="en-US" sz="1800" smtClean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2900" y="2972579"/>
            <a:ext cx="7275240" cy="193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30200">
              <a:lnSpc>
                <a:spcPct val="115000"/>
              </a:lnSpc>
              <a:buClr>
                <a:schemeClr val="accent5"/>
              </a:buClr>
              <a:buSzPts val="1600"/>
              <a:buFont typeface="Catamaran Thin"/>
              <a:buChar char="⬢"/>
            </a:pPr>
            <a:r>
              <a:rPr lang="en-US" sz="180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Giải pháp:</a:t>
            </a:r>
          </a:p>
          <a:p>
            <a:pPr marL="914400" lvl="1" indent="-33020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1600"/>
              <a:buFont typeface="Catamaran Thin"/>
              <a:buChar char="⬡"/>
            </a:pPr>
            <a:r>
              <a:rPr lang="en-US" sz="1800" smtClean="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Khách hàng </a:t>
            </a:r>
            <a:r>
              <a:rPr lang="vi-VN" sz="1800" smtClean="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có </a:t>
            </a:r>
            <a:r>
              <a:rPr lang="vi-VN" sz="180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thể tìm kiếm phim, chọn lịch chiếu và ghế ngồi ngay trên ứng </a:t>
            </a:r>
            <a:r>
              <a:rPr lang="vi-VN" sz="1800" smtClean="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dụng</a:t>
            </a:r>
            <a:endParaRPr lang="en-US" sz="1800" smtClean="0">
              <a:solidFill>
                <a:schemeClr val="dk1"/>
              </a:solidFill>
              <a:latin typeface="+mn-lt"/>
              <a:ea typeface="Catamaran Thin"/>
              <a:cs typeface="Catamaran Thin"/>
              <a:sym typeface="Catamaran Thin"/>
            </a:endParaRPr>
          </a:p>
          <a:p>
            <a:pPr marL="914400" lvl="1" indent="-33020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1600"/>
              <a:buFont typeface="Catamaran Thin"/>
              <a:buChar char="⬡"/>
            </a:pPr>
            <a:r>
              <a:rPr lang="vi-VN" sz="180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Thanh toán nhanh </a:t>
            </a:r>
            <a:r>
              <a:rPr lang="vi-VN" sz="1800" smtClean="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chóng</a:t>
            </a:r>
            <a:endParaRPr lang="en-US" sz="1800" smtClean="0">
              <a:solidFill>
                <a:schemeClr val="dk1"/>
              </a:solidFill>
              <a:latin typeface="+mn-lt"/>
              <a:ea typeface="Catamaran Thin"/>
              <a:cs typeface="Catamaran Thin"/>
              <a:sym typeface="Catamaran Thin"/>
            </a:endParaRPr>
          </a:p>
          <a:p>
            <a:pPr marL="914400" lvl="1" indent="-33020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1600"/>
              <a:buFont typeface="Catamaran Thin"/>
              <a:buChar char="⬡"/>
            </a:pPr>
            <a:r>
              <a:rPr lang="vi-VN" sz="1800">
                <a:solidFill>
                  <a:schemeClr val="dk1"/>
                </a:solidFill>
                <a:latin typeface="+mn-lt"/>
                <a:ea typeface="Catamaran Thin"/>
                <a:cs typeface="Catamaran Thin"/>
                <a:sym typeface="Catamaran Thin"/>
              </a:rPr>
              <a:t>Cung cấp mô tả, trailer và đánh giá từ người xem trước</a:t>
            </a:r>
            <a:endParaRPr lang="en-US" sz="1800">
              <a:solidFill>
                <a:schemeClr val="dk1"/>
              </a:solidFill>
              <a:latin typeface="+mn-lt"/>
              <a:ea typeface="Catamaran Thin"/>
              <a:cs typeface="Catamaran Thin"/>
              <a:sym typeface="Catamaran Thin"/>
            </a:endParaRPr>
          </a:p>
        </p:txBody>
      </p:sp>
    </p:spTree>
    <p:extLst>
      <p:ext uri="{BB962C8B-B14F-4D97-AF65-F5344CB8AC3E}">
        <p14:creationId xmlns:p14="http://schemas.microsoft.com/office/powerpoint/2010/main" val="15692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236570" y="2732534"/>
            <a:ext cx="6008270" cy="11389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>
              <a:lnSpc>
                <a:spcPct val="115000"/>
              </a:lnSpc>
              <a:buSzPts val="2400"/>
            </a:pPr>
            <a:r>
              <a:rPr lang="en-US" sz="3000" smtClean="0">
                <a:latin typeface="UTM Helve" panose="02040603050506020204" pitchFamily="18" charset="0"/>
              </a:rPr>
              <a:t>CÁC TÍNH NĂNG CHÍNH</a:t>
            </a:r>
            <a:endParaRPr lang="en" sz="3000">
              <a:latin typeface="UTM Helve" panose="02040603050506020204" pitchFamily="18" charset="0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smtClean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0945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/>
          <p:nvPr/>
        </p:nvSpPr>
        <p:spPr>
          <a:xfrm>
            <a:off x="3419166" y="1437960"/>
            <a:ext cx="1594794" cy="546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Đăng nhập / Đăng ký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7210090" y="2549646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Admin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1252500" y="254964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User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124938" y="3656859"/>
            <a:ext cx="1560726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lt1"/>
                </a:solidFill>
                <a:latin typeface="+mj-lt"/>
                <a:ea typeface="Catamaran"/>
                <a:cs typeface="Catamaran"/>
                <a:sym typeface="Catamaran"/>
              </a:rPr>
              <a:t>Xem thông tin phim</a:t>
            </a:r>
            <a:endParaRPr>
              <a:solidFill>
                <a:schemeClr val="lt1"/>
              </a:solidFill>
              <a:latin typeface="+mj-lt"/>
              <a:ea typeface="Catamaran"/>
              <a:cs typeface="Catamaran"/>
              <a:sym typeface="Catamaran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1735078" y="3656859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lt1"/>
                </a:solidFill>
                <a:latin typeface="+mj-lt"/>
                <a:ea typeface="Catamaran"/>
                <a:cs typeface="Catamaran"/>
                <a:sym typeface="Catamaran"/>
              </a:rPr>
              <a:t>Chọn ghế, đặt chỗ</a:t>
            </a:r>
            <a:endParaRPr>
              <a:solidFill>
                <a:schemeClr val="lt1"/>
              </a:solidFill>
              <a:latin typeface="+mj-lt"/>
              <a:ea typeface="Catamaran"/>
              <a:cs typeface="Catamaran"/>
              <a:sym typeface="Catamaran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7635976" y="3656859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Báo cáo doanh thu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0" name="Google Shape;330;p23"/>
          <p:cNvCxnSpPr>
            <a:stCxn id="323" idx="2"/>
            <a:endCxn id="324" idx="0"/>
          </p:cNvCxnSpPr>
          <p:nvPr/>
        </p:nvCxnSpPr>
        <p:spPr>
          <a:xfrm rot="16200000" flipH="1">
            <a:off x="5785983" y="415439"/>
            <a:ext cx="564786" cy="370362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23"/>
          <p:cNvCxnSpPr>
            <a:stCxn id="325" idx="0"/>
            <a:endCxn id="323" idx="2"/>
          </p:cNvCxnSpPr>
          <p:nvPr/>
        </p:nvCxnSpPr>
        <p:spPr>
          <a:xfrm rot="5400000" flipH="1" flipV="1">
            <a:off x="2807188" y="1140273"/>
            <a:ext cx="564787" cy="22539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23"/>
          <p:cNvCxnSpPr>
            <a:stCxn id="325" idx="2"/>
            <a:endCxn id="327" idx="0"/>
          </p:cNvCxnSpPr>
          <p:nvPr/>
        </p:nvCxnSpPr>
        <p:spPr>
          <a:xfrm rot="16200000" flipH="1">
            <a:off x="1923733" y="3135414"/>
            <a:ext cx="560312" cy="4825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23"/>
          <p:cNvCxnSpPr>
            <a:stCxn id="326" idx="0"/>
            <a:endCxn id="325" idx="2"/>
          </p:cNvCxnSpPr>
          <p:nvPr/>
        </p:nvCxnSpPr>
        <p:spPr>
          <a:xfrm rot="5400000" flipH="1" flipV="1">
            <a:off x="1153794" y="2848054"/>
            <a:ext cx="560312" cy="10572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23"/>
          <p:cNvCxnSpPr>
            <a:stCxn id="324" idx="2"/>
            <a:endCxn id="329" idx="0"/>
          </p:cNvCxnSpPr>
          <p:nvPr/>
        </p:nvCxnSpPr>
        <p:spPr>
          <a:xfrm rot="16200000" flipH="1">
            <a:off x="7852977" y="3163759"/>
            <a:ext cx="560313" cy="42588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UTM Helve" panose="02040603050506020204" pitchFamily="18" charset="0"/>
              </a:rPr>
              <a:t>Tính năng chính</a:t>
            </a:r>
            <a:endParaRPr lang="en-US">
              <a:latin typeface="UTM Helve" panose="02040603050506020204" pitchFamily="18" charset="0"/>
            </a:endParaRPr>
          </a:p>
        </p:txBody>
      </p:sp>
      <p:sp>
        <p:nvSpPr>
          <p:cNvPr id="40" name="Google Shape;327;p23"/>
          <p:cNvSpPr/>
          <p:nvPr/>
        </p:nvSpPr>
        <p:spPr>
          <a:xfrm>
            <a:off x="3204692" y="3656859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lt1"/>
                </a:solidFill>
                <a:latin typeface="+mj-lt"/>
                <a:ea typeface="Catamaran"/>
                <a:cs typeface="Catamaran"/>
                <a:sym typeface="Catamaran"/>
              </a:rPr>
              <a:t>Thanh toán</a:t>
            </a:r>
            <a:endParaRPr>
              <a:solidFill>
                <a:schemeClr val="lt1"/>
              </a:solidFill>
              <a:latin typeface="+mj-lt"/>
              <a:ea typeface="Catamaran"/>
              <a:cs typeface="Catamaran"/>
              <a:sym typeface="Catamaran"/>
            </a:endParaRPr>
          </a:p>
        </p:txBody>
      </p:sp>
      <p:cxnSp>
        <p:nvCxnSpPr>
          <p:cNvPr id="41" name="Google Shape;332;p23"/>
          <p:cNvCxnSpPr>
            <a:stCxn id="325" idx="2"/>
            <a:endCxn id="40" idx="0"/>
          </p:cNvCxnSpPr>
          <p:nvPr/>
        </p:nvCxnSpPr>
        <p:spPr>
          <a:xfrm rot="16200000" flipH="1">
            <a:off x="2658540" y="2400607"/>
            <a:ext cx="560312" cy="19521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327;p23"/>
          <p:cNvSpPr/>
          <p:nvPr/>
        </p:nvSpPr>
        <p:spPr>
          <a:xfrm>
            <a:off x="4674306" y="3656859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lt1"/>
                </a:solidFill>
                <a:latin typeface="+mj-lt"/>
                <a:ea typeface="Catamaran"/>
                <a:cs typeface="Catamaran"/>
                <a:sym typeface="Catamaran"/>
              </a:rPr>
              <a:t>Xem lại lịch sử vé</a:t>
            </a:r>
            <a:endParaRPr>
              <a:solidFill>
                <a:schemeClr val="lt1"/>
              </a:solidFill>
              <a:latin typeface="+mj-lt"/>
              <a:ea typeface="Catamaran"/>
              <a:cs typeface="Catamaran"/>
              <a:sym typeface="Catamaran"/>
            </a:endParaRPr>
          </a:p>
        </p:txBody>
      </p:sp>
      <p:cxnSp>
        <p:nvCxnSpPr>
          <p:cNvPr id="47" name="Google Shape;332;p23"/>
          <p:cNvCxnSpPr>
            <a:stCxn id="325" idx="2"/>
            <a:endCxn id="46" idx="0"/>
          </p:cNvCxnSpPr>
          <p:nvPr/>
        </p:nvCxnSpPr>
        <p:spPr>
          <a:xfrm rot="16200000" flipH="1">
            <a:off x="3393347" y="1665800"/>
            <a:ext cx="560312" cy="34218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327;p23"/>
          <p:cNvSpPr/>
          <p:nvPr/>
        </p:nvSpPr>
        <p:spPr>
          <a:xfrm>
            <a:off x="6148805" y="3656859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lt1"/>
                </a:solidFill>
                <a:latin typeface="+mj-lt"/>
                <a:ea typeface="Catamaran"/>
                <a:cs typeface="Catamaran"/>
                <a:sym typeface="Catamaran"/>
              </a:rPr>
              <a:t>Cài đặt giao diện</a:t>
            </a:r>
            <a:endParaRPr>
              <a:solidFill>
                <a:schemeClr val="lt1"/>
              </a:solidFill>
              <a:latin typeface="+mj-lt"/>
              <a:ea typeface="Catamaran"/>
              <a:cs typeface="Catamaran"/>
              <a:sym typeface="Catamaran"/>
            </a:endParaRPr>
          </a:p>
        </p:txBody>
      </p:sp>
      <p:cxnSp>
        <p:nvCxnSpPr>
          <p:cNvPr id="84" name="Google Shape;332;p23"/>
          <p:cNvCxnSpPr>
            <a:stCxn id="325" idx="2"/>
            <a:endCxn id="83" idx="0"/>
          </p:cNvCxnSpPr>
          <p:nvPr/>
        </p:nvCxnSpPr>
        <p:spPr>
          <a:xfrm rot="16200000" flipH="1">
            <a:off x="4130596" y="928550"/>
            <a:ext cx="560312" cy="489630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236570" y="2732534"/>
            <a:ext cx="6008270" cy="11389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>
              <a:lnSpc>
                <a:spcPct val="115000"/>
              </a:lnSpc>
              <a:buSzPts val="2400"/>
            </a:pPr>
            <a:r>
              <a:rPr lang="en-US" sz="3000" smtClean="0">
                <a:latin typeface="UTM Helve" panose="02040603050506020204" pitchFamily="18" charset="0"/>
              </a:rPr>
              <a:t>GIAO DIỆN NGƯỜI DÙNG</a:t>
            </a:r>
            <a:endParaRPr lang="en" sz="3000">
              <a:latin typeface="UTM Helve" panose="02040603050506020204" pitchFamily="18" charset="0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smtClean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0259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259080" y="114860"/>
            <a:ext cx="8625840" cy="5723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smtClean="0">
                <a:solidFill>
                  <a:srgbClr val="725DCF"/>
                </a:solidFill>
                <a:latin typeface="UTM Helve" panose="02040603050506020204" pitchFamily="18" charset="0"/>
              </a:rPr>
              <a:t>Đăng nhập / Đăng ký / Đăng xuất</a:t>
            </a:r>
            <a:endParaRPr lang="en-US" sz="3000" b="1">
              <a:solidFill>
                <a:srgbClr val="725DCF"/>
              </a:solidFill>
              <a:latin typeface="UTM Helve" panose="0204060305050602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54" y="830472"/>
            <a:ext cx="1964100" cy="4143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86" y="830472"/>
            <a:ext cx="1964101" cy="4143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19" y="830472"/>
            <a:ext cx="1964100" cy="4143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439</Words>
  <Application>Microsoft Office PowerPoint</Application>
  <PresentationFormat>On-screen Show (16:9)</PresentationFormat>
  <Paragraphs>78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UTM Bell</vt:lpstr>
      <vt:lpstr>Arial</vt:lpstr>
      <vt:lpstr>Catamaran Thin</vt:lpstr>
      <vt:lpstr>Catamaran</vt:lpstr>
      <vt:lpstr>Calibri</vt:lpstr>
      <vt:lpstr>UTM Helve</vt:lpstr>
      <vt:lpstr>Dauphin template</vt:lpstr>
      <vt:lpstr>APP ĐẶT VÉ XEM PHIM</vt:lpstr>
      <vt:lpstr>NỘI DUNG</vt:lpstr>
      <vt:lpstr>GIỚI THIỆU TỔNG QUAN</vt:lpstr>
      <vt:lpstr>Giới thiệu Tổng quan Ứng dụng Đặt Vé Xem Phim Trực Tuyến</vt:lpstr>
      <vt:lpstr>Vấn đề và giải pháp</vt:lpstr>
      <vt:lpstr>CÁC TÍNH NĂNG CHÍNH</vt:lpstr>
      <vt:lpstr>Tính năng chính</vt:lpstr>
      <vt:lpstr>GIAO DIỆN NGƯỜI DÙNG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CÔNG NGHỆ SỬ DỤNG</vt:lpstr>
      <vt:lpstr>Công nghệ</vt:lpstr>
      <vt:lpstr>TÍNH NĂNG PHÁT TRIỂN TRONG TƯƠNG LAI</vt:lpstr>
      <vt:lpstr>Tính năng phát triển trong tương lai</vt:lpstr>
      <vt:lpstr>DEMO VÀ KẾT LUẬN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LeNgocHuy</dc:title>
  <dc:creator>Admin</dc:creator>
  <cp:lastModifiedBy>Admin</cp:lastModifiedBy>
  <cp:revision>28</cp:revision>
  <dcterms:modified xsi:type="dcterms:W3CDTF">2024-11-17T14:35:26Z</dcterms:modified>
</cp:coreProperties>
</file>